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3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B44639-76BE-4C14-8567-B79584D607DF}">
  <a:tblStyle styleId="{96B44639-76BE-4C14-8567-B79584D607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00150" lvl="0" indent="-1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505050"/>
                </a:solidFill>
                <a:latin typeface="Arial"/>
                <a:ea typeface="Arial"/>
                <a:cs typeface="Arial"/>
                <a:sym typeface="Arial"/>
              </a:rPr>
              <a:t>Gangguan Spektrum Skizofrenia</a:t>
            </a:r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Tahap Perkembangan 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Prevalensi Skizofrenia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Ciri Diagnostik </a:t>
            </a:r>
            <a:endParaRPr/>
          </a:p>
          <a:p>
            <a:pPr marL="514350" marR="0" lvl="0" indent="-5143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 Lain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Psikotik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Singkat 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Skizofreniform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26"/>
          <p:cNvSpPr txBox="1">
            <a:spLocks noGrp="1"/>
          </p:cNvSpPr>
          <p:nvPr>
            <p:ph type="body" idx="2"/>
          </p:nvPr>
        </p:nvSpPr>
        <p:spPr>
          <a:xfrm>
            <a:off x="4800600" y="2133600"/>
            <a:ext cx="3886200" cy="187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Persepsi</a:t>
            </a:r>
            <a:endParaRPr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Perspektif Teoretis </a:t>
            </a:r>
            <a:endParaRPr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Pendekatan Penanganan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838200" y="411162"/>
            <a:ext cx="731837" cy="731837"/>
          </a:xfrm>
          <a:prstGeom prst="ellipse">
            <a:avLst/>
          </a:prstGeom>
          <a:solidFill>
            <a:srgbClr val="46B446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71" name="Google Shape;171;p26"/>
          <p:cNvSpPr txBox="1"/>
          <p:nvPr/>
        </p:nvSpPr>
        <p:spPr>
          <a:xfrm>
            <a:off x="4800600" y="4300537"/>
            <a:ext cx="3886200" cy="187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Delusional </a:t>
            </a:r>
            <a:endParaRPr/>
          </a:p>
          <a:p>
            <a:pPr marL="2857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Skizoafektif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Definisi &amp; Wujudnya</a:t>
            </a:r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Skizofrenia: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Gangguan psikosis kronis yang ditandai dengan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episode akut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yang melibatkan "pemisahan dengan realitas".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ini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diwujudkan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dalam ciri-ciri seperti: </a:t>
            </a:r>
            <a:endParaRPr/>
          </a:p>
          <a:p>
            <a:pPr marL="1314450" marR="0" lvl="2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</a:t>
            </a:r>
            <a:endParaRPr/>
          </a:p>
          <a:p>
            <a:pPr marL="13144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</a:t>
            </a:r>
            <a:endParaRPr/>
          </a:p>
          <a:p>
            <a:pPr marL="13144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Pikiran yang tidak logis </a:t>
            </a:r>
            <a:endParaRPr/>
          </a:p>
          <a:p>
            <a:pPr marL="13144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Bicara yang tidak jelas </a:t>
            </a:r>
            <a:endParaRPr/>
          </a:p>
          <a:p>
            <a:pPr marL="13144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Perilaku aneh 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/>
          </a:p>
        </p:txBody>
      </p:sp>
      <p:sp>
        <p:nvSpPr>
          <p:cNvPr id="179" name="Google Shape;179;p27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Tahapan Perkembangan</a:t>
            </a:r>
            <a:endParaRPr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Awal terjadinya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bisa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mendadak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atau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bertahap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Kemunculan mendadak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melibatkan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fase </a:t>
            </a:r>
            <a:b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prodromal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—periode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kemunduran bertahap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yang mendahului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timbulnya simtom akut.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28"/>
          <p:cNvSpPr txBox="1">
            <a:spLocks noGrp="1"/>
          </p:cNvSpPr>
          <p:nvPr>
            <p:ph type="body" idx="2"/>
          </p:nvPr>
        </p:nvSpPr>
        <p:spPr>
          <a:xfrm>
            <a:off x="4800600" y="2209800"/>
            <a:ext cx="3886200" cy="391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Episode akut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(bisa terjadi secara periodik, seumur hidup) ditandai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gejala psikosis yang jelas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—seperti halusinasi dan delusi. </a:t>
            </a:r>
            <a:endParaRPr/>
          </a:p>
          <a:p>
            <a:pPr marL="6858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antara episode-episode akut, ditandai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fase residual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—tingkat fungsinya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serupa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fase prodromal, tetapi fungsi kognitif, emosional, dan sosialnya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menurun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/>
          </a:p>
        </p:txBody>
      </p:sp>
      <p:cxnSp>
        <p:nvCxnSpPr>
          <p:cNvPr id="188" name="Google Shape;188;p28"/>
          <p:cNvCxnSpPr/>
          <p:nvPr/>
        </p:nvCxnSpPr>
        <p:spPr>
          <a:xfrm>
            <a:off x="4572000" y="2332037"/>
            <a:ext cx="0" cy="3703637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189" name="Google Shape;189;p28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Prevalensinya</a:t>
            </a:r>
            <a:endParaRPr/>
          </a:p>
        </p:txBody>
      </p:sp>
      <p:sp>
        <p:nvSpPr>
          <p:cNvPr id="195" name="Google Shape;195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 biasanya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berkembang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pada masa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remaja akhir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atau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dewasa awal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 diyakini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memengaruhi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sekitar 1%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populasi orang dewasa.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Bagi pria: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Berisiko sedikit lebih tinggi untuk mengalaminya daripada wanita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Cenderung mengembangkannya di usia yang lebih muda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2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/>
          </a:p>
        </p:txBody>
      </p:sp>
      <p:sp>
        <p:nvSpPr>
          <p:cNvPr id="197" name="Google Shape;197;p29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" name="Google Shape;202;p30"/>
          <p:cNvGraphicFramePr/>
          <p:nvPr/>
        </p:nvGraphicFramePr>
        <p:xfrm>
          <a:off x="533400" y="487362"/>
          <a:ext cx="8077200" cy="5883865"/>
        </p:xfrm>
        <a:graphic>
          <a:graphicData uri="http://schemas.openxmlformats.org/drawingml/2006/table">
            <a:tbl>
              <a:tblPr>
                <a:noFill/>
                <a:tableStyleId>{96B44639-76BE-4C14-8567-B79584D607DF}</a:tableStyleId>
              </a:tblPr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Ciri-ciri Diagnostik Utama Skizofrenia: </a:t>
                      </a:r>
                      <a:br>
                        <a:rPr lang="en-US" sz="2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28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Pengelompokannya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Salah satu cara </a:t>
                      </a: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pengelompokan</a:t>
                      </a: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ciri-ciri</a:t>
                      </a: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skizofrenia adalah dengan membedakan antara: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190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Simtom positif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yang melibatkan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perpisahan dengan realitas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—seperti </a:t>
                      </a:r>
                      <a:b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ditunjukkan dengan munculnya (1) halusinasi dan (2) pemikiran </a:t>
                      </a:r>
                      <a:b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delusional.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Simtom negatif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yang memengaruhi kemampuan berfungsi dalam kehidupan sehari-hari, meliputi ciri-ciri seperti: </a:t>
                      </a:r>
                      <a:endParaRPr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Tidak adanya emosi atau ekspresi emosional (mempertahankan ekspresi kosong) </a:t>
                      </a:r>
                      <a:endParaRPr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Hilangnya motivasi </a:t>
                      </a:r>
                      <a:endParaRPr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Hilangnya kesenangan dalam aktivitas normal yang menyenangkan </a:t>
                      </a:r>
                      <a:endParaRPr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Penarikan diri atau isolasi sosial </a:t>
                      </a:r>
                      <a:endParaRPr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Bicara yang terbatas (“miskin bicara”)</a:t>
                      </a:r>
                      <a:endParaRPr/>
                    </a:p>
                  </a:txBody>
                  <a:tcPr marL="182875" marR="182875" marT="137150" marB="18287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953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</a:t>
            </a: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mewakili isi pikiran yang terganggu—berupa </a:t>
            </a:r>
            <a:r>
              <a:rPr lang="en-US" sz="2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keyakinan palsu </a:t>
            </a: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yang tetap ada di pikiran seseorang, meskipun: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logis dasar-dasar pemikirannya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Kurang bukti pendukungnya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Ciri-ciri Diagnostik Utama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Isi Pikiran yang Menyimpang (Delusi)</a:t>
            </a:r>
            <a:endParaRPr/>
          </a:p>
        </p:txBody>
      </p:sp>
      <p:sp>
        <p:nvSpPr>
          <p:cNvPr id="209" name="Google Shape;209;p3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/>
          </a:p>
        </p:txBody>
      </p:sp>
      <p:sp>
        <p:nvSpPr>
          <p:cNvPr id="210" name="Google Shape;210;p31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7400" y="1752600"/>
            <a:ext cx="2819400" cy="424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Isi Pikiran yang Menyimpang (Delusi):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Bentuk-bentuknya</a:t>
            </a:r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Bentuk-bentuk delusi: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persekusi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atau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paranoia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referensi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perasaan dikendalikan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kemuliaan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32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Delusi lain yang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sering terjadi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meliputi: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Transmisi pikiran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Penyisipan pikiran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Penarikan pikiran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/>
          </a:p>
        </p:txBody>
      </p:sp>
      <p:cxnSp>
        <p:nvCxnSpPr>
          <p:cNvPr id="220" name="Google Shape;220;p32"/>
          <p:cNvCxnSpPr/>
          <p:nvPr/>
        </p:nvCxnSpPr>
        <p:spPr>
          <a:xfrm>
            <a:off x="4572000" y="1752600"/>
            <a:ext cx="0" cy="3703637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221" name="Google Shape;221;p32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" name="Google Shape;226;p33"/>
          <p:cNvGraphicFramePr/>
          <p:nvPr/>
        </p:nvGraphicFramePr>
        <p:xfrm>
          <a:off x="533400" y="411162"/>
          <a:ext cx="8077200" cy="6036265"/>
        </p:xfrm>
        <a:graphic>
          <a:graphicData uri="http://schemas.openxmlformats.org/drawingml/2006/table">
            <a:tbl>
              <a:tblPr>
                <a:noFill/>
                <a:tableStyleId>{96B44639-76BE-4C14-8567-B79584D607DF}</a:tableStyleId>
              </a:tblPr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Ciri-ciri Diagnostik Utama Skizofrenia: </a:t>
                      </a:r>
                      <a:br>
                        <a:rPr lang="en-US" sz="2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2800" b="0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Bentuk Pikiran yang Menyimpang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Orang dengan skizofrenia cenderung berpikir secara </a:t>
                      </a: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tidak teratur </a:t>
                      </a: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dan </a:t>
                      </a: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tidak logis</a:t>
                      </a: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—yang disebut sebagai </a:t>
                      </a: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berpikir</a:t>
                      </a: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430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Asosiasi yang longgar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adalah tanda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utama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-nya.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Kemiskinan berbicara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adalah tanda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umum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lainnya. </a:t>
                      </a:r>
                      <a:endParaRPr/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Char char="–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Wicaranya jelas; tetapi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lambat, terbatas jumlahnya, atau samar-samar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sehingga hanya sedikit informasi yang disampaikan.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Tanda-tanda lainnya yang jarang terjadi meliputi: </a:t>
                      </a:r>
                      <a:endParaRPr/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Char char="–"/>
                      </a:pP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Neologisme: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Kata buatan yang sedikit atau sama sekali tidak berarti. </a:t>
                      </a:r>
                      <a:endParaRPr/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Char char="–"/>
                      </a:pP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Perseverasi: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Pengulangan yang tidak tepat dan persisten dari kata atau rangkaian pikiran. </a:t>
                      </a:r>
                      <a:endParaRPr/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Char char="–"/>
                      </a:pP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Clanging: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Merangkai kata/suara berdasarkan rima—seperti, “Saya tahu siapa saya ini, tapi saya tidak tahu siapa Sam itu".</a:t>
                      </a:r>
                      <a:endParaRPr/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Times New Roman"/>
                        <a:buChar char="–"/>
                      </a:pP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Menghalangi: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Interupsi bicara/pikiran yang mendadak dan memaksa. </a:t>
                      </a:r>
                      <a:endParaRPr/>
                    </a:p>
                  </a:txBody>
                  <a:tcPr marL="182875" marR="182875" marT="137150" marB="18287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Ciri-ciri Diagnostik Lain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Penurunan-penurunan Kognitif Lain</a:t>
            </a:r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 skizofrenia cenderung menunjukkan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penurunan-penurunan kognitif lain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seperti: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Ingatan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Pembelajaran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Penalaran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Atensi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34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Penurunan-penurunan ini sering kali muncul di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masa kanak-kanak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jauh sebelum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pertama kali muncul gejala skizofrenia yang lebih menyolok.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/>
          </a:p>
        </p:txBody>
      </p:sp>
      <p:cxnSp>
        <p:nvCxnSpPr>
          <p:cNvPr id="235" name="Google Shape;235;p34"/>
          <p:cNvCxnSpPr/>
          <p:nvPr/>
        </p:nvCxnSpPr>
        <p:spPr>
          <a:xfrm>
            <a:off x="4572000" y="1752600"/>
            <a:ext cx="0" cy="3794125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236" name="Google Shape;236;p34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Atensi: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Gerakan Mata</a:t>
            </a:r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Banyak pasien skizofrenia yang mengalami beragam bentuk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gerakan mata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Contoh,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kesulitan melacak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target yang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bergerak perlahan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pada medan penglihatan mereka.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Alih-alih mengikuti target itu, mata mereka justru kembali ke target lain yang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bergerak tersentak-sentak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ini tampaknya melibatkan cacat pada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bagian otak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yang mengendalikan atensi.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/>
          </a:p>
        </p:txBody>
      </p:sp>
      <p:sp>
        <p:nvSpPr>
          <p:cNvPr id="244" name="Google Shape;244;p35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Atensi: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Potensi terkait Kejadian Abnormal</a:t>
            </a:r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Pola gelombang otak ERP (event-related potentials) adalah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terhadap stimulus eksternal.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Normalnya, mekanisme sensori di otak 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menghambat/ menekan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ERP terhadap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stimulus berulang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—per seratus detik setelah awal diberikan stimulus itu.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Mekanisme ini memungkinkan otak untuk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mengabaikan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stimulus tidak relevan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—tetapi, tampaknya tidak bekerja efektif dalam kasus skizofrenia.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Pasien skizofrenia juga menunjukkan ERP yang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lebih lemah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/>
          </a:p>
        </p:txBody>
      </p:sp>
      <p:sp>
        <p:nvSpPr>
          <p:cNvPr id="252" name="Google Shape;252;p36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Persepsi dalam 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Halusinasi</a:t>
            </a:r>
            <a:endParaRPr/>
          </a:p>
        </p:txBody>
      </p:sp>
      <p:sp>
        <p:nvSpPr>
          <p:cNvPr id="258" name="Google Shape;258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Halusinasi: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Pengalaman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persepsi sensoris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sulit dibedakan dari realitas, tanpa stimulus dari luar.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Dapat melibatkan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berbagai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indra: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pendengaran/auditoris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taktil dan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somatis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visual,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pengecapan, dan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olfaktoris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2"/>
          </p:nvPr>
        </p:nvSpPr>
        <p:spPr>
          <a:xfrm>
            <a:off x="4800600" y="2606675"/>
            <a:ext cx="3886200" cy="351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Beberapa orang dengan skizofrenia mengalami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perintah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yaitu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suara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yang memerintahkan mereka untuk melakukan tindakan tertentu.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3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/>
          </a:p>
        </p:txBody>
      </p:sp>
      <p:cxnSp>
        <p:nvCxnSpPr>
          <p:cNvPr id="261" name="Google Shape;261;p37"/>
          <p:cNvCxnSpPr/>
          <p:nvPr/>
        </p:nvCxnSpPr>
        <p:spPr>
          <a:xfrm>
            <a:off x="4572000" y="2743200"/>
            <a:ext cx="0" cy="3017837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262" name="Google Shape;262;p37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Persepsi dalam 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Halusinasi</a:t>
            </a:r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Halusinasi: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Pengalaman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persepsi sensoris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sulit dibedakan dari realitas, tanpa stimulus dari luar.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Dapat melibatkan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berbagai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indra: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pendengaran/auditoris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taktil dan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somatis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visual,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pengecapan, dan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olfaktoris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38"/>
          <p:cNvSpPr txBox="1">
            <a:spLocks noGrp="1"/>
          </p:cNvSpPr>
          <p:nvPr>
            <p:ph type="body" idx="2"/>
          </p:nvPr>
        </p:nvSpPr>
        <p:spPr>
          <a:xfrm>
            <a:off x="4800600" y="2606675"/>
            <a:ext cx="3886200" cy="351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Beberapa orang dengan skizofrenia mengalami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halusinasi perintah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yaitu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suara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yang memerintahkan mereka untuk melakukan tindakan tertentu.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/>
          </a:p>
        </p:txBody>
      </p:sp>
      <p:cxnSp>
        <p:nvCxnSpPr>
          <p:cNvPr id="271" name="Google Shape;271;p38"/>
          <p:cNvCxnSpPr/>
          <p:nvPr/>
        </p:nvCxnSpPr>
        <p:spPr>
          <a:xfrm>
            <a:off x="4572000" y="2743200"/>
            <a:ext cx="0" cy="3017837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272" name="Google Shape;272;p38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Persepsi dalam 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Emosional</a:t>
            </a:r>
            <a:endParaRPr/>
          </a:p>
        </p:txBody>
      </p:sp>
      <p:sp>
        <p:nvSpPr>
          <p:cNvPr id="278" name="Google Shape;278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respons emosional pada skizofrenia bisa melibatkan: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Simtom negatif: Hilangnya ekspresi emosi normal, dinamai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afek yang tumpul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(afek datar).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adanya ekspresi emosi pada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wajah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dan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suara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merasakan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rentang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respons emosional yang normal terhadap orang atau peristiwa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Simtom positif: Afek yang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berlebihan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atau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pantas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Tertawa tanpa alasan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Terkekeh terhadap kabar buruk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3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fld>
            <a:endParaRPr/>
          </a:p>
        </p:txBody>
      </p:sp>
      <p:sp>
        <p:nvSpPr>
          <p:cNvPr id="280" name="Google Shape;280;p39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Persepsi dalam 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Jenis-jenis Pelemahan Lainnya</a:t>
            </a:r>
            <a:endParaRPr/>
          </a:p>
        </p:txBody>
      </p:sp>
      <p:sp>
        <p:nvSpPr>
          <p:cNvPr id="286" name="Google Shape;286;p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Orang dengan skizofrenia bisa kesulitan dengan: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Identitas pribadi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—sekelompok atribut/ciri yang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mendefinisikan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 dan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memaknai/mengarahkan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kehidupan.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Kesadaran sebagai individu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unik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 tidak menyadari sejauh mana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pengalaman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adalah bagian dari diri—dalam psikodinamika, bisa mengacu pada hilangnya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batasan ego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Mengadopsi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perspektif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maupun menyadari/memersepsikan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emosi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pihak ketiga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4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/>
          </a:p>
        </p:txBody>
      </p:sp>
      <p:sp>
        <p:nvSpPr>
          <p:cNvPr id="288" name="Google Shape;288;p40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Jenis-jenis Pelemahan Lainnya: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Gangguan Kehendak</a:t>
            </a:r>
            <a:endParaRPr/>
          </a:p>
        </p:txBody>
      </p:sp>
      <p:sp>
        <p:nvSpPr>
          <p:cNvPr id="294" name="Google Shape;294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kehendak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paling sering terlihat dalam kondisi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residual/kronis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Ditandai dengan hilangnya inisiatif untuk melakukan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aktivitas bertujuan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Mungkin tidak bisa melaksanakan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rencana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dan kekurangan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minat/dorongan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Aktivitas bertujuan bisa dihalangi oleh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ambivalensi jelas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 memilih rangkaian tindakan.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4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/>
          </a:p>
        </p:txBody>
      </p:sp>
      <p:sp>
        <p:nvSpPr>
          <p:cNvPr id="296" name="Google Shape;296;p41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Jenis-jenis Pelemahan Lainnya: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Katatonia</a:t>
            </a:r>
            <a:endParaRPr/>
          </a:p>
        </p:txBody>
      </p:sp>
      <p:sp>
        <p:nvSpPr>
          <p:cNvPr id="302" name="Google Shape;302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Perilaku katatonik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(katatonia) melibatkan fungsi kognitif dan motorik yang sangat terganggu.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menyadari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lingkungan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Gestur/ekspresi wajah yang aneh atau tidak responsif, </a:t>
            </a:r>
            <a:b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 mengurangi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gerakan spontan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Postur yang tetap/kaku—bahkan,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posisi sulit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selama berjam-jam sampai tubuh kaku/bengkak.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Perilaku yang tampak tidak berguna tetapi sangat bersemangat, atau lambat laun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pingsan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4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/>
          </a:p>
        </p:txBody>
      </p:sp>
      <p:sp>
        <p:nvSpPr>
          <p:cNvPr id="304" name="Google Shape;304;p42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Jenis-jenis Pelemahan Lainnya: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Hubungan Interpersonal</a:t>
            </a:r>
            <a:endParaRPr/>
          </a:p>
        </p:txBody>
      </p:sp>
      <p:sp>
        <p:nvSpPr>
          <p:cNvPr id="310" name="Google Shape;310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 juga menunjukkan pelemahan signifikan dalam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hubungan interpersonal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Menarik diri dari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interaksi sosial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Terlalu sibuk dengan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pikiran/fantasi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sendiri, sehingga pada dasarnya kehilangan kontak dengan dunia luar.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Sangat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bergantung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orang lain, yang menjadi merasa terganggu.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Cenderung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introvert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aneh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bahkan sebelum munculnya perilaku psikotik.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4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/>
          </a:p>
        </p:txBody>
      </p:sp>
      <p:sp>
        <p:nvSpPr>
          <p:cNvPr id="312" name="Google Shape;312;p43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Psikodinamika</a:t>
            </a:r>
            <a:endParaRPr/>
          </a:p>
        </p:txBody>
      </p:sp>
      <p:sp>
        <p:nvSpPr>
          <p:cNvPr id="318" name="Google Shape;318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 model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psikodinamika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tradisional, skizofrenia mewakili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regresi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(kemunduran) ke kondisi psikologis yang sama dengan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masa kanak-kanak awal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(narsisisme primer).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Pada regresi itu, dorongan dari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id: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Menimbulkan perilaku yang menyimpang secara sosial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Memunculkan halusinasi dan delusi 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/>
          </a:p>
        </p:txBody>
      </p:sp>
      <p:sp>
        <p:nvSpPr>
          <p:cNvPr id="320" name="Google Shape;320;p44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Pembelajaran</a:t>
            </a:r>
            <a:endParaRPr/>
          </a:p>
        </p:txBody>
      </p:sp>
      <p:sp>
        <p:nvSpPr>
          <p:cNvPr id="326" name="Google Shape;326;p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Teoretikus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pembelajaran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berpendapat, beberapa bentuk perilaku skizofrenik dapat disebabkan oleh kurangnya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penguatan sosial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yang mengakibatkan: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Pelepasan bertahap dari lingkungan sosial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Meningkatnya atensi pada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dunia fantasi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dalam diri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Pemodelan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penguatan selektif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"perilaku aneh" bisa menjelaskan beberapa perilaku skizofrenik dalam latar rumah sakit. </a:t>
            </a:r>
            <a:endParaRPr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4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/>
          </a:p>
        </p:txBody>
      </p:sp>
      <p:sp>
        <p:nvSpPr>
          <p:cNvPr id="328" name="Google Shape;328;p45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Biologis</a:t>
            </a:r>
            <a:endParaRPr/>
          </a:p>
        </p:txBody>
      </p:sp>
      <p:sp>
        <p:nvSpPr>
          <p:cNvPr id="334" name="Google Shape;334;p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Faktor Genetik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Bukti menarik terkait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kuatnya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komponen ini datang dari: </a:t>
            </a:r>
            <a:endParaRPr/>
          </a:p>
          <a:p>
            <a:pPr marL="131445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Penelitian pola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keluarga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1445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Penelitian anak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kembar</a:t>
            </a:r>
            <a:endParaRPr/>
          </a:p>
          <a:p>
            <a:pPr marL="131445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Penelitian anak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adopsi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131445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Penelitian lintas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pengasuhan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Ilmuwan yakin, skizofrenia muncul dari banyak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 kelainan otak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yang berinteraksi dengan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lingkungan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penurunannya masih belum diketahui.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" name="Google Shape;335;p4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fld>
            <a:endParaRPr/>
          </a:p>
        </p:txBody>
      </p:sp>
      <p:sp>
        <p:nvSpPr>
          <p:cNvPr id="336" name="Google Shape;336;p46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Biologis</a:t>
            </a:r>
            <a:endParaRPr/>
          </a:p>
        </p:txBody>
      </p:sp>
      <p:sp>
        <p:nvSpPr>
          <p:cNvPr id="342" name="Google Shape;342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 startAt="2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Faktor Biokimia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Sebagian besar peneliti percaya pada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hipotesis dopamin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yaitu terlalu banyaknya aktivitas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perpindahan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neurotransmiter ini, berperan dalam skizofrenia.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47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 startAt="3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Infeksi Virus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Faktor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virus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bisa terlibat, tetapi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bukti pastinya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masih kurang.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4" name="Google Shape;344;p4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fld>
            <a:endParaRPr/>
          </a:p>
        </p:txBody>
      </p:sp>
      <p:cxnSp>
        <p:nvCxnSpPr>
          <p:cNvPr id="345" name="Google Shape;345;p47"/>
          <p:cNvCxnSpPr/>
          <p:nvPr/>
        </p:nvCxnSpPr>
        <p:spPr>
          <a:xfrm>
            <a:off x="4572000" y="1752600"/>
            <a:ext cx="0" cy="3703637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346" name="Google Shape;346;p47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Biologis</a:t>
            </a:r>
            <a:endParaRPr/>
          </a:p>
        </p:txBody>
      </p:sp>
      <p:sp>
        <p:nvSpPr>
          <p:cNvPr id="352" name="Google Shape;352;p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 startAt="4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Kelainan Otak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Terbukti, skizofrenia melibatkan kelainan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struktur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maupun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fungsi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otak.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Otak bisa saja rusak, atau gagal tumbuh secara normal, selama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pertumbuhan pranatal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—karena faktor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genetik atau lingkungan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maupun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trauma/komplikasi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kelahiran.</a:t>
            </a:r>
            <a:endParaRPr/>
          </a:p>
          <a:p>
            <a:pPr marL="91440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Gambaran yang mulai muncul (dari pemindaian otak pasien skizofrenia) menunjukkan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fungsi abnormal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hilangnya jaringan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korteks prafrontal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3" name="Google Shape;353;p4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/>
          </a:p>
        </p:txBody>
      </p:sp>
      <p:sp>
        <p:nvSpPr>
          <p:cNvPr id="354" name="Google Shape;354;p48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Sudut Pandang Biologis</a:t>
            </a:r>
            <a:endParaRPr/>
          </a:p>
        </p:txBody>
      </p:sp>
      <p:sp>
        <p:nvSpPr>
          <p:cNvPr id="360" name="Google Shape;360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Pencarian Endofenotip dalam Skizofrenia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Endofenotip menjadi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mekanisme/hubungan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penting dalam ekspresi gen pada trait atau gangguan.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Endofenotip: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Proses/mekanisme terukur dan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 terlihat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oleh mata manusia, yang menjelaskan cara pengodean instruksi genetik dalam DNA organisme dapat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memengaruhi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fenotip.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Fenotip: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Ekspresi trait yang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terlihat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seperti warna mata atau perilaku. 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4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/>
          </a:p>
        </p:txBody>
      </p:sp>
      <p:sp>
        <p:nvSpPr>
          <p:cNvPr id="362" name="Google Shape;362;p49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fld>
            <a:endParaRPr/>
          </a:p>
        </p:txBody>
      </p:sp>
      <p:grpSp>
        <p:nvGrpSpPr>
          <p:cNvPr id="368" name="Google Shape;368;p50"/>
          <p:cNvGrpSpPr/>
          <p:nvPr/>
        </p:nvGrpSpPr>
        <p:grpSpPr>
          <a:xfrm>
            <a:off x="990600" y="228600"/>
            <a:ext cx="7161212" cy="6354762"/>
            <a:chOff x="990600" y="228600"/>
            <a:chExt cx="7161797" cy="6355080"/>
          </a:xfrm>
        </p:grpSpPr>
        <p:pic>
          <p:nvPicPr>
            <p:cNvPr id="369" name="Google Shape;369;p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1603" y="274320"/>
              <a:ext cx="7160794" cy="6309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0" name="Google Shape;370;p50"/>
            <p:cNvSpPr txBox="1"/>
            <p:nvPr/>
          </p:nvSpPr>
          <p:spPr>
            <a:xfrm>
              <a:off x="990600" y="228600"/>
              <a:ext cx="1554480" cy="1828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1" name="Google Shape;371;p50"/>
          <p:cNvSpPr txBox="1"/>
          <p:nvPr/>
        </p:nvSpPr>
        <p:spPr>
          <a:xfrm>
            <a:off x="457200" y="404812"/>
            <a:ext cx="1447800" cy="101441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91425" rIns="18287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Dari </a:t>
            </a: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hingga </a:t>
            </a:r>
            <a:r>
              <a:rPr lang="en-US" sz="1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kerentanan</a:t>
            </a: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Teori Keluarga</a:t>
            </a:r>
            <a:endParaRPr/>
          </a:p>
        </p:txBody>
      </p:sp>
      <p:sp>
        <p:nvSpPr>
          <p:cNvPr id="377" name="Google Shape;377;p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Sumber stres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dari keluarga: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CD (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communication deviance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penyimpangan komunikasi): Polanya tidak jelas, samar, mengganggu, terfragmentasi.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EE (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expressed emotion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ekspresi emosi): Pola merespons skizofrenia secara kasar, kritis, dan tidak suportif.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Sumber-sumber ini meningkatkan risiko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berkembang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atau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kambuhnya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skizofrenia pada orang dengan "predisposisi genetik" terhadap gangguan ini.</a:t>
            </a:r>
            <a:endParaRPr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8" name="Google Shape;378;p5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/>
          </a:p>
        </p:txBody>
      </p:sp>
      <p:sp>
        <p:nvSpPr>
          <p:cNvPr id="379" name="Google Shape;379;p51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Perspektif Teoretis dari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Model Diatesis-Stres</a:t>
            </a:r>
            <a:endParaRPr/>
          </a:p>
        </p:txBody>
      </p:sp>
      <p:sp>
        <p:nvSpPr>
          <p:cNvPr id="385" name="Google Shape;385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diatesis-stres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mengemukakan bahwa skizofrenia diakibatkan oleh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interaksi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dari: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Predisposisi genetik (diatesis) </a:t>
            </a:r>
            <a:endParaRPr/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Stresor lingkungan, misalnya: </a:t>
            </a:r>
            <a:endParaRPr/>
          </a:p>
          <a:p>
            <a:pPr marL="1543050" marR="0" lvl="2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Konflik keluarga </a:t>
            </a:r>
            <a:endParaRPr/>
          </a:p>
          <a:p>
            <a:pPr marL="15430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Kekerasan pada anak </a:t>
            </a:r>
            <a:endParaRPr/>
          </a:p>
          <a:p>
            <a:pPr marL="15430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Hilangnya emosi </a:t>
            </a:r>
            <a:endParaRPr/>
          </a:p>
          <a:p>
            <a:pPr marL="15430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Hilangnya figur yang mendukung </a:t>
            </a:r>
            <a:endParaRPr/>
          </a:p>
          <a:p>
            <a:pPr marL="1543050" marR="0" lvl="2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lphaL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Trauma otak saat kecil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6" name="Google Shape;386;p5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</a:t>
            </a:fld>
            <a:endParaRPr/>
          </a:p>
        </p:txBody>
      </p:sp>
      <p:sp>
        <p:nvSpPr>
          <p:cNvPr id="387" name="Google Shape;387;p52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Pendekatan Biologis</a:t>
            </a:r>
            <a:endParaRPr/>
          </a:p>
        </p:txBody>
      </p:sp>
      <p:sp>
        <p:nvSpPr>
          <p:cNvPr id="393" name="Google Shape;393;p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Obat-obatan antipsikotik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(neuroleptik)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tidaklah menyembuhkan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tetapi bisa membantu: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Mengendalikan ciri gangguan yang lebih menyolok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Mengurangi: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Kebutuhan akan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perawatan di rumah sakit 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Risiko kambuh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4" name="Google Shape;394;p5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</a:t>
            </a:fld>
            <a:endParaRPr/>
          </a:p>
        </p:txBody>
      </p:sp>
      <p:sp>
        <p:nvSpPr>
          <p:cNvPr id="395" name="Google Shape;395;p53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Biologis untuk Skizofrenia: </a:t>
            </a: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Risiko TD</a:t>
            </a:r>
            <a:endParaRPr/>
          </a:p>
        </p:txBody>
      </p:sp>
      <p:sp>
        <p:nvSpPr>
          <p:cNvPr id="401" name="Google Shape;401;p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Risiko utama penggunaan neuroleptik jangka panjang adalah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efek samping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berpotensi melumpuhkan, yaitu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diskinesia tardif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(tardive dyskinesia, TD).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Bentuk TD bermacam-macam, yang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paling umum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adalah kedipan mata.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 beberapa kasus, gangguan pergerakannya begitu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parah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sehingga menyulitkan napas, bicara, atau makan.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Dalam banyak kasus, gangguan ini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bertahan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bahkan saat pengobatan neuroleptik dihentikan.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Google Shape;402;p5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</a:t>
            </a:fld>
            <a:endParaRPr/>
          </a:p>
        </p:txBody>
      </p:sp>
      <p:sp>
        <p:nvSpPr>
          <p:cNvPr id="403" name="Google Shape;403;p54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Faktor Sosiokultural, Terapi Psikodinamika</a:t>
            </a:r>
            <a:endParaRPr/>
          </a:p>
        </p:txBody>
      </p:sp>
      <p:sp>
        <p:nvSpPr>
          <p:cNvPr id="409" name="Google Shape;409;p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Faktor Sosiokultural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 terhadap obat-obatan psikiatrik dan dosisnya adalah bervariasi sesuai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etnis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Etnisitas mungkin juga berperan pada keterlibatan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keluarga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dalam penanganan.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Google Shape;410;p55"/>
          <p:cNvSpPr txBox="1">
            <a:spLocks noGrp="1"/>
          </p:cNvSpPr>
          <p:nvPr>
            <p:ph type="body" idx="2"/>
          </p:nvPr>
        </p:nvSpPr>
        <p:spPr>
          <a:xfrm>
            <a:off x="4800600" y="1600200"/>
            <a:ext cx="3886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Terapi Psikodinamika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Dilaporkan hasil menjanjikan untuk bentuk terapi psikodinamika yang telah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dimodifikasi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yang berdasarkan model diatesis-stres.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p5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</a:t>
            </a:fld>
            <a:endParaRPr/>
          </a:p>
        </p:txBody>
      </p:sp>
      <p:cxnSp>
        <p:nvCxnSpPr>
          <p:cNvPr id="412" name="Google Shape;412;p55"/>
          <p:cNvCxnSpPr/>
          <p:nvPr/>
        </p:nvCxnSpPr>
        <p:spPr>
          <a:xfrm>
            <a:off x="4572000" y="1752600"/>
            <a:ext cx="0" cy="3521075"/>
          </a:xfrm>
          <a:prstGeom prst="straightConnector1">
            <a:avLst/>
          </a:prstGeom>
          <a:noFill/>
          <a:ln w="38100" cap="flat" cmpd="sng">
            <a:solidFill>
              <a:srgbClr val="9BBB59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3000" dir="5400000">
              <a:srgbClr val="000000">
                <a:alpha val="34901"/>
              </a:srgbClr>
            </a:outerShdw>
          </a:effectLst>
        </p:spPr>
      </p:cxnSp>
      <p:sp>
        <p:nvSpPr>
          <p:cNvPr id="413" name="Google Shape;413;p55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Terapi Berbasis Pembelajaran</a:t>
            </a:r>
            <a:endParaRPr/>
          </a:p>
        </p:txBody>
      </p:sp>
      <p:sp>
        <p:nvSpPr>
          <p:cNvPr id="419" name="Google Shape;419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Terapi pembelajaran bisa membantu meningkatkan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perilaku adaptif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pasien skizofrenia.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Penguatan selektif perilaku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Ekonomi token: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Imbalan/penghargaan bagi individu di unit rawat inap untuk perilaku yang pantas, berupa token (cip plastik) yang bisa ditukar dengan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penguat berwujud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seperti barang atau hak istimewa.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Pelatihan keterampilan sosial 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p5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fld>
            <a:endParaRPr/>
          </a:p>
        </p:txBody>
      </p:sp>
      <p:sp>
        <p:nvSpPr>
          <p:cNvPr id="421" name="Google Shape;421;p56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6400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Pendekatan 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rehabilitasi psikososial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membantu penderita skizofrenia untuk "beradaptasi" dengan peran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pekerjaan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dan </a:t>
            </a:r>
            <a:r>
              <a:rPr lang="en-US" sz="2800" b="0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sosial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masyarakat secara lebih baik. </a:t>
            </a:r>
            <a:endParaRPr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7" name="Google Shape;427;p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Rehabilitasi Psikososial </a:t>
            </a:r>
            <a:endParaRPr/>
          </a:p>
        </p:txBody>
      </p:sp>
      <p:sp>
        <p:nvSpPr>
          <p:cNvPr id="428" name="Google Shape;428;p5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33</a:t>
            </a:fld>
            <a:endParaRPr/>
          </a:p>
        </p:txBody>
      </p:sp>
      <p:sp>
        <p:nvSpPr>
          <p:cNvPr id="429" name="Google Shape;429;p57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  <p:pic>
        <p:nvPicPr>
          <p:cNvPr id="430" name="Google Shape;430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3425" y="1752600"/>
            <a:ext cx="1603375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Penanganan Skizofrenia: </a:t>
            </a:r>
            <a:br>
              <a:rPr lang="en-US" sz="3200" b="1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Program Intervensi Keluarga </a:t>
            </a:r>
            <a:endParaRPr/>
          </a:p>
        </p:txBody>
      </p:sp>
      <p:sp>
        <p:nvSpPr>
          <p:cNvPr id="436" name="Google Shape;436;p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 intervensi keluarga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membantu keluarga untuk: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Mengatasi masalah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perawatan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Berkomunikasi dengan lebih jelas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Mempelajari cara yang lebih baik untuk </a:t>
            </a: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berhubungan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dengan pasien</a:t>
            </a:r>
            <a:endParaRPr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7" name="Google Shape;437;p5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</a:t>
            </a:fld>
            <a:endParaRPr/>
          </a:p>
        </p:txBody>
      </p:sp>
      <p:sp>
        <p:nvSpPr>
          <p:cNvPr id="438" name="Google Shape;438;p58"/>
          <p:cNvSpPr txBox="1"/>
          <p:nvPr/>
        </p:nvSpPr>
        <p:spPr>
          <a:xfrm>
            <a:off x="457200" y="6356350"/>
            <a:ext cx="76803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lang="en-US" sz="1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BAB  </a:t>
            </a:r>
            <a:r>
              <a:rPr lang="en-US" sz="1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</a:t>
            </a:r>
            <a:r>
              <a:rPr lang="en-US" sz="1200" b="0" i="0" u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Gangguan Spektrum Skizofrenia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3" name="Google Shape;443;p59"/>
          <p:cNvGraphicFramePr/>
          <p:nvPr/>
        </p:nvGraphicFramePr>
        <p:xfrm>
          <a:off x="533400" y="990600"/>
          <a:ext cx="8077200" cy="4679600"/>
        </p:xfrm>
        <a:graphic>
          <a:graphicData uri="http://schemas.openxmlformats.org/drawingml/2006/table">
            <a:tbl>
              <a:tblPr>
                <a:noFill/>
                <a:tableStyleId>{96B44639-76BE-4C14-8567-B79584D607DF}</a:tableStyleId>
              </a:tblPr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Gangguan Spektrum Skizofrenia Lain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Gangguan-gangguan ini meliputi: </a:t>
                      </a:r>
                      <a:endParaRPr/>
                    </a:p>
                  </a:txBody>
                  <a:tcPr marL="182875" marR="182875" marT="137150" marB="13715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8825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kepribadian skizotipal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dibahas pada Bab 12.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psikotik singkat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 Gangguan psikosis yang berlangsung selama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kurang dari satu bulan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—mungkin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reaktif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terhadap stresor signifikan.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skizofreniform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yang gejalanya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identik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dengan skizofrenia, tetapi hanya bertahan selama satu bulan sampai kurang dari enam bulan.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skizoafektif: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Kombinasi dari gejala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psikosis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dan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mood 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yang signifikan.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Gangguan delusional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yang dicirikan dengan </a:t>
                      </a:r>
                      <a:r>
                        <a:rPr lang="en-US" sz="18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delusi</a:t>
                      </a: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mungkin adalah satu-satunya tanda dari gangguan pikiran atau perilaku.</a:t>
                      </a:r>
                      <a:endParaRPr/>
                    </a:p>
                  </a:txBody>
                  <a:tcPr marL="182875" marR="182875" marT="137150" marB="18287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4" name="Google Shape;444;p5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36</a:t>
            </a:fld>
            <a:endParaRPr/>
          </a:p>
        </p:txBody>
      </p:sp>
      <p:pic>
        <p:nvPicPr>
          <p:cNvPr id="450" name="Google Shape;450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609600"/>
            <a:ext cx="8229600" cy="5265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2105</Words>
  <Application>Microsoft Office PowerPoint</Application>
  <PresentationFormat>On-screen Show (4:3)</PresentationFormat>
  <Paragraphs>273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Office Theme</vt:lpstr>
      <vt:lpstr>1_Office Theme</vt:lpstr>
      <vt:lpstr>PowerPoint Presentation</vt:lpstr>
      <vt:lpstr>Gangguan Spektrum Skizofrenia</vt:lpstr>
      <vt:lpstr>Skizofrenia: Definisi &amp; Wujudnya</vt:lpstr>
      <vt:lpstr>Skizofrenia: Tahapan Perkembangan</vt:lpstr>
      <vt:lpstr>Skizofrenia: Prevalensinya</vt:lpstr>
      <vt:lpstr>PowerPoint Presentation</vt:lpstr>
      <vt:lpstr>Ciri-ciri Diagnostik Utama Skizofrenia:  Isi Pikiran yang Menyimpang (Delusi)</vt:lpstr>
      <vt:lpstr>Isi Pikiran yang Menyimpang (Delusi):  Bentuk-bentuknya</vt:lpstr>
      <vt:lpstr>PowerPoint Presentation</vt:lpstr>
      <vt:lpstr>Ciri-ciri Diagnostik Lain dari Skizofrenia:  Penurunan-penurunan Kognitif Lain</vt:lpstr>
      <vt:lpstr>Atensi: Gangguan Gerakan Mata</vt:lpstr>
      <vt:lpstr>Atensi: Potensi terkait Kejadian Abnormal</vt:lpstr>
      <vt:lpstr>Gangguan Persepsi dalam Skizofrenia: Halusinasi</vt:lpstr>
      <vt:lpstr>Gangguan Persepsi dalam Skizofrenia: Halusinasi</vt:lpstr>
      <vt:lpstr>Gangguan Persepsi dalam Skizofrenia: Gangguan Emosional</vt:lpstr>
      <vt:lpstr>Gangguan Persepsi dalam Skizofrenia: Jenis-jenis Pelemahan Lainnya</vt:lpstr>
      <vt:lpstr>Jenis-jenis Pelemahan Lainnya:  Gangguan Kehendak</vt:lpstr>
      <vt:lpstr>Jenis-jenis Pelemahan Lainnya:  Katatonia</vt:lpstr>
      <vt:lpstr>Jenis-jenis Pelemahan Lainnya:  Hubungan Interpersonal</vt:lpstr>
      <vt:lpstr>Perspektif Teoretis dari Skizofrenia:  Sudut Pandang Psikodinamika</vt:lpstr>
      <vt:lpstr>Perspektif Teoretis dari Skizofrenia:  Sudut Pandang Pembelajaran</vt:lpstr>
      <vt:lpstr>Perspektif Teoretis dari Skizofrenia:  Sudut Pandang Biologis</vt:lpstr>
      <vt:lpstr>Perspektif Teoretis dari Skizofrenia:  Sudut Pandang Biologis</vt:lpstr>
      <vt:lpstr>Perspektif Teoretis dari Skizofrenia:  Sudut Pandang Biologis</vt:lpstr>
      <vt:lpstr>Perspektif Teoretis dari Skizofrenia:  Sudut Pandang Biologis</vt:lpstr>
      <vt:lpstr>PowerPoint Presentation</vt:lpstr>
      <vt:lpstr>Perspektif Teoretis dari Skizofrenia:  Teori Keluarga</vt:lpstr>
      <vt:lpstr>Perspektif Teoretis dari Skizofrenia:  Model Diatesis-Stres</vt:lpstr>
      <vt:lpstr>Penanganan Skizofrenia:  Pendekatan Biologis</vt:lpstr>
      <vt:lpstr>Penanganan Biologis untuk Skizofrenia: Risiko TD</vt:lpstr>
      <vt:lpstr>Penanganan Skizofrenia:  Faktor Sosiokultural, Terapi Psikodinamika</vt:lpstr>
      <vt:lpstr>Penanganan Skizofrenia:  Terapi Berbasis Pembelajaran</vt:lpstr>
      <vt:lpstr>Penanganan Skizofrenia:  Rehabilitasi Psikososial </vt:lpstr>
      <vt:lpstr>Penanganan Skizofrenia:  Program Intervensi Keluarga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Ismuhadjar Ismuhadjar</cp:lastModifiedBy>
  <cp:revision>2</cp:revision>
  <dcterms:modified xsi:type="dcterms:W3CDTF">2024-10-23T04:15:50Z</dcterms:modified>
</cp:coreProperties>
</file>